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Montserrat ExtraLight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Light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ExtraLigh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ExtraLight-bold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7.xml"/><Relationship Id="rId34" Type="http://schemas.openxmlformats.org/officeDocument/2006/relationships/font" Target="fonts/MontserratExtra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f9262ee2f_0_26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f9262ee2f_0_26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 server side application with react front end due to a </a:t>
            </a:r>
            <a:r>
              <a:rPr lang="en"/>
              <a:t>recommendation</a:t>
            </a:r>
            <a:r>
              <a:rPr lang="en"/>
              <a:t> from </a:t>
            </a:r>
            <a:r>
              <a:rPr lang="en"/>
              <a:t>project mentor</a:t>
            </a:r>
            <a:r>
              <a:rPr lang="en"/>
              <a:t> and are industry standards. Firebase database: No-SQL database due to it’s built in security features,Reliable &amp; Extensive Databases, and learning </a:t>
            </a:r>
            <a:r>
              <a:rPr lang="en"/>
              <a:t>opportunity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9c768627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9c768627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Explicitly says “And that concludes are demo”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9ca1cbb64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9ca1cbb64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</a:rPr>
              <a:t>How did we address it?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</a:rPr>
              <a:t>What did we learn?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ca1cbb64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9ca1cbb64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ca1cbb64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9ca1cbb64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8008"/>
                </a:solidFill>
              </a:rPr>
              <a:t>- advise to other developers who might develop the same application</a:t>
            </a:r>
            <a:endParaRPr sz="1500">
              <a:solidFill>
                <a:srgbClr val="FD800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8008"/>
                </a:solidFill>
              </a:rPr>
              <a:t>- have strong decision making process</a:t>
            </a:r>
            <a:endParaRPr sz="1500">
              <a:solidFill>
                <a:srgbClr val="FD800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D8008"/>
                </a:solidFill>
              </a:rPr>
              <a:t>- make sure you understand priorities, communicate with mentor, new changes are identified early</a:t>
            </a:r>
            <a:endParaRPr sz="1500">
              <a:solidFill>
                <a:srgbClr val="FD800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D800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9ca1cbb64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9ca1cbb64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ca1cbb64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9ca1cbb64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D8008"/>
                </a:solidFill>
              </a:rPr>
              <a:t>- better conclusion, current way is cumbersome, maintenance to excel sheet, errors in assignment, we designed a system with convenience, ways to avoid mistake, built in security</a:t>
            </a:r>
            <a:endParaRPr sz="1500">
              <a:solidFill>
                <a:srgbClr val="FD800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e4a4b72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be4a4b72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c768627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c768627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e4a4b72f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be4a4b72f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Graduate Advisors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Professors @ the UC who pursues research with the help of Grad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Teaching Assistant positions filled by Graduate student to fund their graduate education. The position usually involves running labs, discussions, and grading assignments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committee that assign Grad students to TA positions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 Position covers tuition for graduate students rather than their advisor applying for external funding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rise of Graduate Student enrollment in Science of Engineering (SoE) department occurred resulting in an increase demand for limited TA positions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Now, not every graduate student is guaranteed a TA position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Describe transparency as transparency within the CSE department based on the TA positions already used by the advisors in the past so that it is fair to every advisor.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Equity: Based on previous usage of TA positions by the advisors. We </a:t>
            </a:r>
            <a:r>
              <a:rPr lang="en">
                <a:solidFill>
                  <a:schemeClr val="dk1"/>
                </a:solidFill>
              </a:rPr>
              <a:t>developed</a:t>
            </a:r>
            <a:r>
              <a:rPr lang="en">
                <a:solidFill>
                  <a:schemeClr val="dk1"/>
                </a:solidFill>
              </a:rPr>
              <a:t> these goal with </a:t>
            </a:r>
            <a:r>
              <a:rPr lang="en">
                <a:solidFill>
                  <a:schemeClr val="dk1"/>
                </a:solidFill>
              </a:rPr>
              <a:t>our</a:t>
            </a:r>
            <a:r>
              <a:rPr lang="en">
                <a:solidFill>
                  <a:schemeClr val="dk1"/>
                </a:solidFill>
              </a:rPr>
              <a:t> mentor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f9262ee2f_0_2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f9262ee2f_0_2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Explain security aspect: encrypted databases, secure connection https, password req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c7686279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c7686279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bullet point 2: Say “Created a secure application”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7b331a17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67b331a17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996qaIQLK1u7yVXaFx4hNm08gW3KiT1r/view" TargetMode="External"/><Relationship Id="rId4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26.jpg"/><Relationship Id="rId5" Type="http://schemas.openxmlformats.org/officeDocument/2006/relationships/image" Target="../media/image28.jpg"/><Relationship Id="rId6" Type="http://schemas.openxmlformats.org/officeDocument/2006/relationships/image" Target="../media/image33.jpg"/><Relationship Id="rId7" Type="http://schemas.openxmlformats.org/officeDocument/2006/relationships/image" Target="../media/image40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26.jpg"/><Relationship Id="rId5" Type="http://schemas.openxmlformats.org/officeDocument/2006/relationships/image" Target="../media/image28.jpg"/><Relationship Id="rId6" Type="http://schemas.openxmlformats.org/officeDocument/2006/relationships/image" Target="../media/image33.jpg"/><Relationship Id="rId7" Type="http://schemas.openxmlformats.org/officeDocument/2006/relationships/image" Target="../media/image40.png"/><Relationship Id="rId8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ctrTitle"/>
          </p:nvPr>
        </p:nvSpPr>
        <p:spPr>
          <a:xfrm>
            <a:off x="2175900" y="861775"/>
            <a:ext cx="4792200" cy="18534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 Allocation Algorithm Implementation</a:t>
            </a:r>
            <a:endParaRPr/>
          </a:p>
        </p:txBody>
      </p:sp>
      <p:sp>
        <p:nvSpPr>
          <p:cNvPr id="194" name="Google Shape;194;p36"/>
          <p:cNvSpPr txBox="1"/>
          <p:nvPr>
            <p:ph idx="1" type="subTitle"/>
          </p:nvPr>
        </p:nvSpPr>
        <p:spPr>
          <a:xfrm>
            <a:off x="2044200" y="3854700"/>
            <a:ext cx="5055600" cy="11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Sponsor</a:t>
            </a:r>
            <a:r>
              <a:rPr b="1" lang="en"/>
              <a:t>:</a:t>
            </a:r>
            <a:r>
              <a:rPr lang="en"/>
              <a:t> Computer Science and Engineering Department, University of California Merced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Mentor:</a:t>
            </a:r>
            <a:r>
              <a:rPr lang="en"/>
              <a:t> Doctor Angelo Kyrilov</a:t>
            </a:r>
            <a:endParaRPr/>
          </a:p>
        </p:txBody>
      </p:sp>
      <p:sp>
        <p:nvSpPr>
          <p:cNvPr id="195" name="Google Shape;195;p36"/>
          <p:cNvSpPr txBox="1"/>
          <p:nvPr>
            <p:ph type="ctrTitle"/>
          </p:nvPr>
        </p:nvSpPr>
        <p:spPr>
          <a:xfrm>
            <a:off x="2941650" y="277442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eTA | Team 307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96" name="Google Shape;196;p36"/>
          <p:cNvCxnSpPr/>
          <p:nvPr/>
        </p:nvCxnSpPr>
        <p:spPr>
          <a:xfrm>
            <a:off x="3190500" y="27152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7" name="Google Shape;19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45"/>
          <p:cNvCxnSpPr/>
          <p:nvPr/>
        </p:nvCxnSpPr>
        <p:spPr>
          <a:xfrm rot="10800000">
            <a:off x="4609850" y="204675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9" name="Google Shape;309;p45"/>
          <p:cNvSpPr txBox="1"/>
          <p:nvPr/>
        </p:nvSpPr>
        <p:spPr>
          <a:xfrm>
            <a:off x="4547275" y="124575"/>
            <a:ext cx="360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PLATFORMS</a:t>
            </a:r>
            <a:endParaRPr/>
          </a:p>
        </p:txBody>
      </p:sp>
      <p:sp>
        <p:nvSpPr>
          <p:cNvPr id="310" name="Google Shape;310;p45"/>
          <p:cNvSpPr txBox="1"/>
          <p:nvPr/>
        </p:nvSpPr>
        <p:spPr>
          <a:xfrm>
            <a:off x="4609850" y="934375"/>
            <a:ext cx="3354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Firebase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Express.js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100" y="3032751"/>
            <a:ext cx="1929354" cy="167782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/>
          <p:nvPr/>
        </p:nvSpPr>
        <p:spPr>
          <a:xfrm>
            <a:off x="3938350" y="3326275"/>
            <a:ext cx="1639500" cy="1384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101" y="3595076"/>
            <a:ext cx="1383974" cy="8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425" y="2504263"/>
            <a:ext cx="1090800" cy="1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316" name="Google Shape;316;p45"/>
          <p:cNvSpPr txBox="1"/>
          <p:nvPr/>
        </p:nvSpPr>
        <p:spPr>
          <a:xfrm>
            <a:off x="2372550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46"/>
          <p:cNvCxnSpPr/>
          <p:nvPr/>
        </p:nvCxnSpPr>
        <p:spPr>
          <a:xfrm rot="10800000">
            <a:off x="2974800" y="177550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2" name="Google Shape;322;p46"/>
          <p:cNvSpPr txBox="1"/>
          <p:nvPr/>
        </p:nvSpPr>
        <p:spPr>
          <a:xfrm>
            <a:off x="3381600" y="149275"/>
            <a:ext cx="238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</a:t>
            </a:r>
            <a:endParaRPr/>
          </a:p>
        </p:txBody>
      </p:sp>
      <p:sp>
        <p:nvSpPr>
          <p:cNvPr id="323" name="Google Shape;32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2311500" y="47498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46" title="2022-08-Fall-CSE-Team307-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696000"/>
            <a:ext cx="9144000" cy="579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331" name="Google Shape;331;p47"/>
          <p:cNvSpPr txBox="1"/>
          <p:nvPr>
            <p:ph idx="4294967295" type="ctrTitle"/>
          </p:nvPr>
        </p:nvSpPr>
        <p:spPr>
          <a:xfrm>
            <a:off x="944275" y="409225"/>
            <a:ext cx="6597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TECHNICAL CHALLENGES</a:t>
            </a:r>
            <a:endParaRPr/>
          </a:p>
        </p:txBody>
      </p:sp>
      <p:sp>
        <p:nvSpPr>
          <p:cNvPr id="332" name="Google Shape;332;p47"/>
          <p:cNvSpPr txBox="1"/>
          <p:nvPr>
            <p:ph idx="4294967295" type="subTitle"/>
          </p:nvPr>
        </p:nvSpPr>
        <p:spPr>
          <a:xfrm>
            <a:off x="1026200" y="1023250"/>
            <a:ext cx="7311900" cy="3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Learning new </a:t>
            </a:r>
            <a:r>
              <a:rPr lang="en" sz="2250">
                <a:solidFill>
                  <a:schemeClr val="lt1"/>
                </a:solidFill>
              </a:rPr>
              <a:t>development</a:t>
            </a:r>
            <a:r>
              <a:rPr lang="en" sz="2250">
                <a:solidFill>
                  <a:schemeClr val="lt1"/>
                </a:solidFill>
              </a:rPr>
              <a:t> tools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Implementing drag and drop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Revised design based on mentor’s suggestions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Backend dependency on frontend and vice-versa</a:t>
            </a:r>
            <a:endParaRPr sz="2250">
              <a:solidFill>
                <a:schemeClr val="lt1"/>
              </a:solidFill>
            </a:endParaRPr>
          </a:p>
        </p:txBody>
      </p:sp>
      <p:cxnSp>
        <p:nvCxnSpPr>
          <p:cNvPr id="333" name="Google Shape;333;p47"/>
          <p:cNvCxnSpPr/>
          <p:nvPr/>
        </p:nvCxnSpPr>
        <p:spPr>
          <a:xfrm flipH="1" rot="10800000">
            <a:off x="1026200" y="409222"/>
            <a:ext cx="26400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4" name="Google Shape;334;p47"/>
          <p:cNvSpPr txBox="1"/>
          <p:nvPr/>
        </p:nvSpPr>
        <p:spPr>
          <a:xfrm>
            <a:off x="2336075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340" name="Google Shape;340;p48"/>
          <p:cNvSpPr txBox="1"/>
          <p:nvPr>
            <p:ph idx="4294967295" type="ctrTitle"/>
          </p:nvPr>
        </p:nvSpPr>
        <p:spPr>
          <a:xfrm>
            <a:off x="944275" y="409225"/>
            <a:ext cx="6597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TEAM CHALLENGES</a:t>
            </a:r>
            <a:endParaRPr/>
          </a:p>
        </p:txBody>
      </p:sp>
      <p:sp>
        <p:nvSpPr>
          <p:cNvPr id="341" name="Google Shape;341;p48"/>
          <p:cNvSpPr txBox="1"/>
          <p:nvPr>
            <p:ph idx="4294967295" type="subTitle"/>
          </p:nvPr>
        </p:nvSpPr>
        <p:spPr>
          <a:xfrm>
            <a:off x="1026200" y="1094450"/>
            <a:ext cx="7311900" cy="25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Disagreements</a:t>
            </a:r>
            <a:r>
              <a:rPr lang="en" sz="2250">
                <a:solidFill>
                  <a:schemeClr val="lt1"/>
                </a:solidFill>
              </a:rPr>
              <a:t> on development tools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Finding ways to communicate with one another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Establishing a workflow on based everyone’s working style</a:t>
            </a:r>
            <a:endParaRPr sz="2250">
              <a:solidFill>
                <a:schemeClr val="lt1"/>
              </a:solidFill>
            </a:endParaRPr>
          </a:p>
        </p:txBody>
      </p:sp>
      <p:cxnSp>
        <p:nvCxnSpPr>
          <p:cNvPr id="342" name="Google Shape;342;p48"/>
          <p:cNvCxnSpPr/>
          <p:nvPr/>
        </p:nvCxnSpPr>
        <p:spPr>
          <a:xfrm flipH="1" rot="10800000">
            <a:off x="1026200" y="409222"/>
            <a:ext cx="26400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3" name="Google Shape;343;p48"/>
          <p:cNvSpPr txBox="1"/>
          <p:nvPr/>
        </p:nvSpPr>
        <p:spPr>
          <a:xfrm>
            <a:off x="4790650" y="268710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48"/>
          <p:cNvSpPr txBox="1"/>
          <p:nvPr/>
        </p:nvSpPr>
        <p:spPr>
          <a:xfrm>
            <a:off x="2318275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350" name="Google Shape;350;p49"/>
          <p:cNvSpPr txBox="1"/>
          <p:nvPr>
            <p:ph idx="4294967295" type="ctrTitle"/>
          </p:nvPr>
        </p:nvSpPr>
        <p:spPr>
          <a:xfrm>
            <a:off x="1026200" y="409225"/>
            <a:ext cx="62481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PITFALLS TO AVOID</a:t>
            </a:r>
            <a:endParaRPr/>
          </a:p>
        </p:txBody>
      </p:sp>
      <p:sp>
        <p:nvSpPr>
          <p:cNvPr id="351" name="Google Shape;351;p49"/>
          <p:cNvSpPr txBox="1"/>
          <p:nvPr>
            <p:ph idx="4294967295" type="subTitle"/>
          </p:nvPr>
        </p:nvSpPr>
        <p:spPr>
          <a:xfrm>
            <a:off x="1026200" y="1227925"/>
            <a:ext cx="7311900" cy="25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Develop strong d</a:t>
            </a:r>
            <a:r>
              <a:rPr lang="en" sz="2250">
                <a:solidFill>
                  <a:schemeClr val="lt1"/>
                </a:solidFill>
              </a:rPr>
              <a:t>ecision</a:t>
            </a:r>
            <a:r>
              <a:rPr lang="en" sz="2250">
                <a:solidFill>
                  <a:schemeClr val="lt1"/>
                </a:solidFill>
              </a:rPr>
              <a:t> making process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Understanding deadlines and priorities 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Communicate effectively</a:t>
            </a:r>
            <a:endParaRPr sz="2250">
              <a:solidFill>
                <a:schemeClr val="lt1"/>
              </a:solidFill>
            </a:endParaRPr>
          </a:p>
        </p:txBody>
      </p:sp>
      <p:cxnSp>
        <p:nvCxnSpPr>
          <p:cNvPr id="352" name="Google Shape;352;p49"/>
          <p:cNvCxnSpPr/>
          <p:nvPr/>
        </p:nvCxnSpPr>
        <p:spPr>
          <a:xfrm flipH="1" rot="10800000">
            <a:off x="1133000" y="409222"/>
            <a:ext cx="26400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53" name="Google Shape;353;p49"/>
          <p:cNvSpPr txBox="1"/>
          <p:nvPr/>
        </p:nvSpPr>
        <p:spPr>
          <a:xfrm>
            <a:off x="2318275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0"/>
          <p:cNvSpPr txBox="1"/>
          <p:nvPr>
            <p:ph idx="1" type="subTitle"/>
          </p:nvPr>
        </p:nvSpPr>
        <p:spPr>
          <a:xfrm>
            <a:off x="565050" y="1600875"/>
            <a:ext cx="3182100" cy="27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Char char="●"/>
            </a:pPr>
            <a:r>
              <a:rPr lang="en">
                <a:solidFill>
                  <a:schemeClr val="lt1"/>
                </a:solidFill>
              </a:rPr>
              <a:t>Application o</a:t>
            </a:r>
            <a:r>
              <a:rPr lang="en">
                <a:solidFill>
                  <a:schemeClr val="lt1"/>
                </a:solidFill>
              </a:rPr>
              <a:t>ptimization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Char char="●"/>
            </a:pPr>
            <a:r>
              <a:rPr lang="en">
                <a:solidFill>
                  <a:schemeClr val="lt1"/>
                </a:solidFill>
              </a:rPr>
              <a:t>Improve the UI design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Char char="●"/>
            </a:pPr>
            <a:r>
              <a:rPr lang="en">
                <a:solidFill>
                  <a:schemeClr val="lt1"/>
                </a:solidFill>
              </a:rPr>
              <a:t>Add Single Sign-On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Char char="●"/>
            </a:pPr>
            <a:r>
              <a:rPr lang="en">
                <a:solidFill>
                  <a:schemeClr val="lt1"/>
                </a:solidFill>
              </a:rPr>
              <a:t>Locking TA Committee interface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Char char="●"/>
            </a:pPr>
            <a:r>
              <a:rPr lang="en">
                <a:solidFill>
                  <a:schemeClr val="lt1"/>
                </a:solidFill>
              </a:rPr>
              <a:t>“Create group” feature for TA Committee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60" name="Google Shape;360;p50"/>
          <p:cNvCxnSpPr/>
          <p:nvPr/>
        </p:nvCxnSpPr>
        <p:spPr>
          <a:xfrm flipH="1" rot="10800000">
            <a:off x="626075" y="353947"/>
            <a:ext cx="26400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1" name="Google Shape;361;p50"/>
          <p:cNvSpPr txBox="1"/>
          <p:nvPr/>
        </p:nvSpPr>
        <p:spPr>
          <a:xfrm>
            <a:off x="3569525" y="267970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50"/>
          <p:cNvSpPr txBox="1"/>
          <p:nvPr/>
        </p:nvSpPr>
        <p:spPr>
          <a:xfrm>
            <a:off x="2318275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50"/>
          <p:cNvSpPr txBox="1"/>
          <p:nvPr>
            <p:ph idx="2" type="title"/>
          </p:nvPr>
        </p:nvSpPr>
        <p:spPr>
          <a:xfrm>
            <a:off x="626063" y="959413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Short Term</a:t>
            </a:r>
            <a:endParaRPr sz="2200"/>
          </a:p>
        </p:txBody>
      </p:sp>
      <p:sp>
        <p:nvSpPr>
          <p:cNvPr id="364" name="Google Shape;364;p50"/>
          <p:cNvSpPr txBox="1"/>
          <p:nvPr>
            <p:ph idx="3" type="subTitle"/>
          </p:nvPr>
        </p:nvSpPr>
        <p:spPr>
          <a:xfrm>
            <a:off x="3808000" y="1559550"/>
            <a:ext cx="3039000" cy="2954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Char char="●"/>
            </a:pPr>
            <a:r>
              <a:rPr lang="en"/>
              <a:t>Deploy to different UC Merced departments and other schools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Char char="●"/>
            </a:pPr>
            <a:r>
              <a:rPr lang="en"/>
              <a:t>Use for other 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"/>
              <a:buChar char="○"/>
            </a:pPr>
            <a:r>
              <a:rPr lang="en" sz="1400"/>
              <a:t>Ex: </a:t>
            </a:r>
            <a:r>
              <a:rPr lang="en" sz="1400"/>
              <a:t>Assigning</a:t>
            </a:r>
            <a:r>
              <a:rPr lang="en" sz="1400"/>
              <a:t> roles by a manager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0"/>
          <p:cNvSpPr txBox="1"/>
          <p:nvPr>
            <p:ph idx="4" type="title"/>
          </p:nvPr>
        </p:nvSpPr>
        <p:spPr>
          <a:xfrm>
            <a:off x="565050" y="353950"/>
            <a:ext cx="46293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FUTURE WORK</a:t>
            </a:r>
            <a:endParaRPr/>
          </a:p>
        </p:txBody>
      </p:sp>
      <p:sp>
        <p:nvSpPr>
          <p:cNvPr id="366" name="Google Shape;366;p50"/>
          <p:cNvSpPr txBox="1"/>
          <p:nvPr>
            <p:ph idx="2" type="title"/>
          </p:nvPr>
        </p:nvSpPr>
        <p:spPr>
          <a:xfrm>
            <a:off x="3916575" y="992125"/>
            <a:ext cx="2390100" cy="4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Long Term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372" name="Google Shape;372;p51"/>
          <p:cNvSpPr txBox="1"/>
          <p:nvPr>
            <p:ph idx="4294967295" type="ctrTitle"/>
          </p:nvPr>
        </p:nvSpPr>
        <p:spPr>
          <a:xfrm>
            <a:off x="944275" y="409225"/>
            <a:ext cx="6597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chemeClr val="lt2"/>
                </a:solidFill>
              </a:rPr>
              <a:t>CONCLUSION</a:t>
            </a:r>
            <a:endParaRPr/>
          </a:p>
        </p:txBody>
      </p:sp>
      <p:sp>
        <p:nvSpPr>
          <p:cNvPr id="373" name="Google Shape;373;p51"/>
          <p:cNvSpPr txBox="1"/>
          <p:nvPr>
            <p:ph idx="4294967295" type="subTitle"/>
          </p:nvPr>
        </p:nvSpPr>
        <p:spPr>
          <a:xfrm>
            <a:off x="916675" y="1227925"/>
            <a:ext cx="6652200" cy="25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Being able to make assignments for TAs in a fraction of the time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Convenient</a:t>
            </a:r>
            <a:r>
              <a:rPr lang="en" sz="2250">
                <a:solidFill>
                  <a:schemeClr val="lt1"/>
                </a:solidFill>
              </a:rPr>
              <a:t> tool for users to avoid mistakes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Secure login and connection</a:t>
            </a:r>
            <a:endParaRPr sz="2250">
              <a:solidFill>
                <a:schemeClr val="lt1"/>
              </a:solidFill>
            </a:endParaRPr>
          </a:p>
        </p:txBody>
      </p:sp>
      <p:cxnSp>
        <p:nvCxnSpPr>
          <p:cNvPr id="374" name="Google Shape;374;p51"/>
          <p:cNvCxnSpPr/>
          <p:nvPr/>
        </p:nvCxnSpPr>
        <p:spPr>
          <a:xfrm flipH="1" rot="10800000">
            <a:off x="1026200" y="409222"/>
            <a:ext cx="26400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75" name="Google Shape;375;p51"/>
          <p:cNvSpPr txBox="1"/>
          <p:nvPr/>
        </p:nvSpPr>
        <p:spPr>
          <a:xfrm>
            <a:off x="2344075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/>
        </p:nvSpPr>
        <p:spPr>
          <a:xfrm>
            <a:off x="590349" y="103900"/>
            <a:ext cx="7959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 Allocation Algorithm Implementation</a:t>
            </a:r>
            <a:endParaRPr b="1"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eTA | Team 307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81" name="Google Shape;381;p52"/>
          <p:cNvCxnSpPr/>
          <p:nvPr/>
        </p:nvCxnSpPr>
        <p:spPr>
          <a:xfrm flipH="1" rot="10800000">
            <a:off x="2477200" y="103897"/>
            <a:ext cx="4135200" cy="48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856" y="1189110"/>
            <a:ext cx="1153500" cy="116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3" name="Google Shape;383;p52"/>
          <p:cNvSpPr txBox="1"/>
          <p:nvPr/>
        </p:nvSpPr>
        <p:spPr>
          <a:xfrm>
            <a:off x="1036550" y="2424662"/>
            <a:ext cx="206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Isabella Montoya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imontoya3@ucmerced.edu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3255335" y="2424651"/>
            <a:ext cx="27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Yee Thao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yeethao1234@gmail.com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5852820" y="2424650"/>
            <a:ext cx="27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Valeria Cortez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valeriacortez511@gmail.com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4791212" y="4296543"/>
            <a:ext cx="27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Harleen Mann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harleenkaurmann8@gmail.com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1993507" y="4296543"/>
            <a:ext cx="27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Lamine Sunga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laminesunga@gmail.com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8692450" y="4749850"/>
            <a:ext cx="49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2372550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 rotWithShape="1">
          <a:blip r:embed="rId4">
            <a:alphaModFix/>
          </a:blip>
          <a:srcRect b="44018" l="37114" r="33660" t="14529"/>
          <a:stretch/>
        </p:blipFill>
        <p:spPr>
          <a:xfrm>
            <a:off x="6515350" y="1189102"/>
            <a:ext cx="1343400" cy="126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 rotWithShape="1">
          <a:blip r:embed="rId5">
            <a:alphaModFix/>
          </a:blip>
          <a:srcRect b="66259" l="8326" r="46540" t="3679"/>
          <a:stretch/>
        </p:blipFill>
        <p:spPr>
          <a:xfrm>
            <a:off x="5384150" y="3014121"/>
            <a:ext cx="1343400" cy="134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 rotWithShape="1">
          <a:blip r:embed="rId6">
            <a:alphaModFix/>
          </a:blip>
          <a:srcRect b="13256" l="27395" r="16591" t="11549"/>
          <a:stretch/>
        </p:blipFill>
        <p:spPr>
          <a:xfrm rot="-5400000">
            <a:off x="3927450" y="1113363"/>
            <a:ext cx="1306800" cy="131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 rotWithShape="1">
          <a:blip r:embed="rId7">
            <a:alphaModFix/>
          </a:blip>
          <a:srcRect b="0" l="7475" r="7483" t="5114"/>
          <a:stretch/>
        </p:blipFill>
        <p:spPr>
          <a:xfrm>
            <a:off x="2674475" y="3048924"/>
            <a:ext cx="1315800" cy="130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4" name="Google Shape;394;p52"/>
          <p:cNvPicPr preferRelativeResize="0"/>
          <p:nvPr/>
        </p:nvPicPr>
        <p:blipFill rotWithShape="1">
          <a:blip r:embed="rId8">
            <a:alphaModFix/>
          </a:blip>
          <a:srcRect b="15547" l="3794" r="29511" t="0"/>
          <a:stretch/>
        </p:blipFill>
        <p:spPr>
          <a:xfrm>
            <a:off x="1383050" y="1170650"/>
            <a:ext cx="1373100" cy="130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/>
        </p:nvSpPr>
        <p:spPr>
          <a:xfrm>
            <a:off x="1941863" y="103900"/>
            <a:ext cx="5227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Meet the Team</a:t>
            </a:r>
            <a:endParaRPr sz="36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3" name="Google Shape;203;p37"/>
          <p:cNvCxnSpPr/>
          <p:nvPr/>
        </p:nvCxnSpPr>
        <p:spPr>
          <a:xfrm flipH="1" rot="10800000">
            <a:off x="2477200" y="103897"/>
            <a:ext cx="4135200" cy="48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856" y="758722"/>
            <a:ext cx="1153500" cy="116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5" name="Google Shape;205;p37"/>
          <p:cNvSpPr txBox="1"/>
          <p:nvPr/>
        </p:nvSpPr>
        <p:spPr>
          <a:xfrm>
            <a:off x="1036650" y="1943349"/>
            <a:ext cx="206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Isabella Montoya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Lead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 Developer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3255335" y="1994264"/>
            <a:ext cx="27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Yee Thao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Full Stack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Developer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5852820" y="1994263"/>
            <a:ext cx="27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Valeria Cortez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Developer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4804762" y="4154043"/>
            <a:ext cx="27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Harleen Mann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 Developer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2007057" y="4154043"/>
            <a:ext cx="27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Lamine Sunga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Developer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780604" y="4749850"/>
            <a:ext cx="324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2372550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7"/>
          <p:cNvPicPr preferRelativeResize="0"/>
          <p:nvPr/>
        </p:nvPicPr>
        <p:blipFill rotWithShape="1">
          <a:blip r:embed="rId4">
            <a:alphaModFix/>
          </a:blip>
          <a:srcRect b="44018" l="37114" r="33660" t="14529"/>
          <a:stretch/>
        </p:blipFill>
        <p:spPr>
          <a:xfrm>
            <a:off x="6515350" y="758714"/>
            <a:ext cx="1343400" cy="126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 rotWithShape="1">
          <a:blip r:embed="rId5">
            <a:alphaModFix/>
          </a:blip>
          <a:srcRect b="66259" l="8326" r="46540" t="3679"/>
          <a:stretch/>
        </p:blipFill>
        <p:spPr>
          <a:xfrm>
            <a:off x="5397700" y="2871621"/>
            <a:ext cx="1343400" cy="134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 rotWithShape="1">
          <a:blip r:embed="rId6">
            <a:alphaModFix/>
          </a:blip>
          <a:srcRect b="13256" l="27395" r="16591" t="11549"/>
          <a:stretch/>
        </p:blipFill>
        <p:spPr>
          <a:xfrm rot="-5400000">
            <a:off x="3927450" y="682975"/>
            <a:ext cx="1306800" cy="131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 rotWithShape="1">
          <a:blip r:embed="rId7">
            <a:alphaModFix/>
          </a:blip>
          <a:srcRect b="0" l="7475" r="7483" t="5114"/>
          <a:stretch/>
        </p:blipFill>
        <p:spPr>
          <a:xfrm>
            <a:off x="2688025" y="2906424"/>
            <a:ext cx="1315800" cy="130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 rotWithShape="1">
          <a:blip r:embed="rId8">
            <a:alphaModFix/>
          </a:blip>
          <a:srcRect b="15547" l="3794" r="29511" t="0"/>
          <a:stretch/>
        </p:blipFill>
        <p:spPr>
          <a:xfrm>
            <a:off x="1383050" y="687463"/>
            <a:ext cx="1373100" cy="130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CONTEXT</a:t>
            </a:r>
            <a:endParaRPr/>
          </a:p>
        </p:txBody>
      </p:sp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2"/>
                </a:solidFill>
              </a:rPr>
              <a:t>‹#›</a:t>
            </a:fld>
            <a:endParaRPr b="1">
              <a:solidFill>
                <a:schemeClr val="lt2"/>
              </a:solidFill>
            </a:endParaRPr>
          </a:p>
        </p:txBody>
      </p:sp>
      <p:cxnSp>
        <p:nvCxnSpPr>
          <p:cNvPr id="223" name="Google Shape;223;p38"/>
          <p:cNvCxnSpPr/>
          <p:nvPr/>
        </p:nvCxnSpPr>
        <p:spPr>
          <a:xfrm flipH="1" rot="10800000">
            <a:off x="1063200" y="445022"/>
            <a:ext cx="41352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38"/>
          <p:cNvSpPr/>
          <p:nvPr/>
        </p:nvSpPr>
        <p:spPr>
          <a:xfrm>
            <a:off x="6539574" y="1509637"/>
            <a:ext cx="1761453" cy="1365052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3998746" y="1904006"/>
            <a:ext cx="1310744" cy="941399"/>
          </a:xfrm>
          <a:custGeom>
            <a:rect b="b" l="l" r="r" t="t"/>
            <a:pathLst>
              <a:path extrusionOk="0" h="9734" w="11943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38"/>
          <p:cNvGrpSpPr/>
          <p:nvPr/>
        </p:nvGrpSpPr>
        <p:grpSpPr>
          <a:xfrm>
            <a:off x="1038891" y="1706813"/>
            <a:ext cx="1400104" cy="1167875"/>
            <a:chOff x="1308631" y="1507830"/>
            <a:chExt cx="350166" cy="350198"/>
          </a:xfrm>
        </p:grpSpPr>
        <p:sp>
          <p:nvSpPr>
            <p:cNvPr id="227" name="Google Shape;227;p38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8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8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38"/>
          <p:cNvSpPr txBox="1"/>
          <p:nvPr>
            <p:ph type="title"/>
          </p:nvPr>
        </p:nvSpPr>
        <p:spPr>
          <a:xfrm>
            <a:off x="665975" y="2845400"/>
            <a:ext cx="28509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Graduate Advisors</a:t>
            </a:r>
            <a:endParaRPr sz="1800"/>
          </a:p>
        </p:txBody>
      </p:sp>
      <p:cxnSp>
        <p:nvCxnSpPr>
          <p:cNvPr id="232" name="Google Shape;232;p38"/>
          <p:cNvCxnSpPr/>
          <p:nvPr/>
        </p:nvCxnSpPr>
        <p:spPr>
          <a:xfrm>
            <a:off x="771100" y="3206925"/>
            <a:ext cx="2220300" cy="10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33" name="Google Shape;233;p38"/>
          <p:cNvCxnSpPr/>
          <p:nvPr/>
        </p:nvCxnSpPr>
        <p:spPr>
          <a:xfrm>
            <a:off x="3328400" y="3205263"/>
            <a:ext cx="2790000" cy="13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4" name="Google Shape;234;p38"/>
          <p:cNvSpPr txBox="1"/>
          <p:nvPr>
            <p:ph type="title"/>
          </p:nvPr>
        </p:nvSpPr>
        <p:spPr>
          <a:xfrm>
            <a:off x="3196825" y="2845400"/>
            <a:ext cx="3090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Teaching Assistant(TA)</a:t>
            </a:r>
            <a:endParaRPr sz="1800"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6492250" y="2845388"/>
            <a:ext cx="2042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 </a:t>
            </a:r>
            <a:r>
              <a:rPr lang="en" sz="1800"/>
              <a:t>Committee</a:t>
            </a:r>
            <a:endParaRPr sz="1800"/>
          </a:p>
        </p:txBody>
      </p:sp>
      <p:cxnSp>
        <p:nvCxnSpPr>
          <p:cNvPr id="236" name="Google Shape;236;p38"/>
          <p:cNvCxnSpPr/>
          <p:nvPr/>
        </p:nvCxnSpPr>
        <p:spPr>
          <a:xfrm>
            <a:off x="6539575" y="3208425"/>
            <a:ext cx="1924200" cy="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7" name="Google Shape;237;p38"/>
          <p:cNvSpPr txBox="1"/>
          <p:nvPr>
            <p:ph idx="4294967295" type="subTitle"/>
          </p:nvPr>
        </p:nvSpPr>
        <p:spPr>
          <a:xfrm>
            <a:off x="826150" y="3377600"/>
            <a:ext cx="21102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Professors at UC Merced who advise Grad Student through </a:t>
            </a:r>
            <a:r>
              <a:rPr lang="en" sz="1200">
                <a:solidFill>
                  <a:schemeClr val="lt1"/>
                </a:solidFill>
              </a:rPr>
              <a:t>research</a:t>
            </a:r>
            <a:r>
              <a:rPr lang="en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8" name="Google Shape;238;p38"/>
          <p:cNvSpPr txBox="1"/>
          <p:nvPr>
            <p:ph idx="4294967295" type="subTitle"/>
          </p:nvPr>
        </p:nvSpPr>
        <p:spPr>
          <a:xfrm>
            <a:off x="3328425" y="3362975"/>
            <a:ext cx="2790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Teaching Assistant positions filled by Graduate student to fund their graduate education. The position usually involves running labs, discussions, and grading assignments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9" name="Google Shape;239;p38"/>
          <p:cNvSpPr txBox="1"/>
          <p:nvPr>
            <p:ph idx="4294967295" type="subTitle"/>
          </p:nvPr>
        </p:nvSpPr>
        <p:spPr>
          <a:xfrm>
            <a:off x="6446575" y="3362975"/>
            <a:ext cx="21102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 committee that assigns graduate students to TA positions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2371125" y="4769650"/>
            <a:ext cx="666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938500" y="414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STAKEHOLDERS	</a:t>
            </a:r>
            <a:endParaRPr sz="3600"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50"/>
              <a:buFont typeface="Montserrat ExtraBold"/>
              <a:buAutoNum type="arabicPeriod"/>
            </a:pPr>
            <a:r>
              <a:rPr lang="en" sz="2250"/>
              <a:t>C</a:t>
            </a:r>
            <a:r>
              <a:rPr lang="en" sz="2250"/>
              <a:t>omputer Science and Engineering Department at UC Merced</a:t>
            </a:r>
            <a:endParaRPr sz="22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50"/>
              <a:buFont typeface="Montserrat ExtraBold"/>
              <a:buAutoNum type="arabicPeriod"/>
            </a:pPr>
            <a:r>
              <a:rPr lang="en" sz="2250"/>
              <a:t>Advisors of Graduate Students</a:t>
            </a:r>
            <a:endParaRPr sz="22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50"/>
              <a:buFont typeface="Montserrat ExtraBold"/>
              <a:buAutoNum type="arabicPeriod"/>
            </a:pPr>
            <a:r>
              <a:rPr lang="en" sz="2250"/>
              <a:t>Graduate Students</a:t>
            </a:r>
            <a:endParaRPr sz="225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39"/>
          <p:cNvCxnSpPr/>
          <p:nvPr/>
        </p:nvCxnSpPr>
        <p:spPr>
          <a:xfrm flipH="1" rot="10800000">
            <a:off x="1026200" y="409222"/>
            <a:ext cx="41352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75" y="2078825"/>
            <a:ext cx="2422500" cy="229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2372550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ctrTitle"/>
          </p:nvPr>
        </p:nvSpPr>
        <p:spPr>
          <a:xfrm>
            <a:off x="944275" y="409225"/>
            <a:ext cx="6597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chemeClr val="lt2"/>
                </a:solidFill>
              </a:rPr>
              <a:t>PROBLEM</a:t>
            </a:r>
            <a:endParaRPr/>
          </a:p>
        </p:txBody>
      </p: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1026200" y="1094450"/>
            <a:ext cx="7311900" cy="25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Inequality</a:t>
            </a:r>
            <a:r>
              <a:rPr lang="en" sz="2250">
                <a:solidFill>
                  <a:schemeClr val="lt1"/>
                </a:solidFill>
              </a:rPr>
              <a:t> in Teaching Assistant (TA) position distribution in CSE department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Previously everyone who requested a TA position were granted one</a:t>
            </a:r>
            <a:endParaRPr sz="22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</a:rPr>
              <a:t>Increase in demand for limited TA positions</a:t>
            </a:r>
            <a:endParaRPr sz="2250">
              <a:solidFill>
                <a:schemeClr val="lt1"/>
              </a:solidFill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flipH="1" rot="10800000">
            <a:off x="1026200" y="409222"/>
            <a:ext cx="26400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8" name="Google Shape;258;p40"/>
          <p:cNvSpPr txBox="1"/>
          <p:nvPr/>
        </p:nvSpPr>
        <p:spPr>
          <a:xfrm>
            <a:off x="4790650" y="268710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2372550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idx="6" type="title"/>
          </p:nvPr>
        </p:nvSpPr>
        <p:spPr>
          <a:xfrm>
            <a:off x="1048450" y="1459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01</a:t>
            </a:r>
            <a:endParaRPr sz="2700"/>
          </a:p>
        </p:txBody>
      </p:sp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3538500" y="23204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Committee should be able to allocate TAs with transparency and equity</a:t>
            </a:r>
            <a:endParaRPr/>
          </a:p>
        </p:txBody>
      </p:sp>
      <p:sp>
        <p:nvSpPr>
          <p:cNvPr id="267" name="Google Shape;267;p41"/>
          <p:cNvSpPr txBox="1"/>
          <p:nvPr>
            <p:ph idx="3" type="subTitle"/>
          </p:nvPr>
        </p:nvSpPr>
        <p:spPr>
          <a:xfrm>
            <a:off x="6108625" y="23204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score algorithm based on the historical usage of TAship by a given advisor</a:t>
            </a:r>
            <a:endParaRPr/>
          </a:p>
        </p:txBody>
      </p:sp>
      <p:sp>
        <p:nvSpPr>
          <p:cNvPr id="268" name="Google Shape;268;p41"/>
          <p:cNvSpPr txBox="1"/>
          <p:nvPr>
            <p:ph idx="5" type="subTitle"/>
          </p:nvPr>
        </p:nvSpPr>
        <p:spPr>
          <a:xfrm>
            <a:off x="1048447" y="23204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database driven web application for the TA Committee</a:t>
            </a:r>
            <a:endParaRPr/>
          </a:p>
        </p:txBody>
      </p:sp>
      <p:sp>
        <p:nvSpPr>
          <p:cNvPr id="269" name="Google Shape;269;p41"/>
          <p:cNvSpPr txBox="1"/>
          <p:nvPr>
            <p:ph idx="7" type="title"/>
          </p:nvPr>
        </p:nvSpPr>
        <p:spPr>
          <a:xfrm>
            <a:off x="3538500" y="1459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02</a:t>
            </a:r>
            <a:endParaRPr sz="2700"/>
          </a:p>
        </p:txBody>
      </p:sp>
      <p:sp>
        <p:nvSpPr>
          <p:cNvPr id="270" name="Google Shape;270;p41"/>
          <p:cNvSpPr txBox="1"/>
          <p:nvPr>
            <p:ph idx="8" type="title"/>
          </p:nvPr>
        </p:nvSpPr>
        <p:spPr>
          <a:xfrm>
            <a:off x="6028550" y="1459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03</a:t>
            </a:r>
            <a:endParaRPr sz="2700"/>
          </a:p>
        </p:txBody>
      </p:sp>
      <p:cxnSp>
        <p:nvCxnSpPr>
          <p:cNvPr id="271" name="Google Shape;271;p41"/>
          <p:cNvCxnSpPr/>
          <p:nvPr/>
        </p:nvCxnSpPr>
        <p:spPr>
          <a:xfrm>
            <a:off x="1883350" y="21836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72" name="Google Shape;272;p41"/>
          <p:cNvCxnSpPr/>
          <p:nvPr/>
        </p:nvCxnSpPr>
        <p:spPr>
          <a:xfrm>
            <a:off x="4373400" y="21836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73" name="Google Shape;273;p41"/>
          <p:cNvCxnSpPr/>
          <p:nvPr/>
        </p:nvCxnSpPr>
        <p:spPr>
          <a:xfrm>
            <a:off x="6863450" y="21836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4" name="Google Shape;274;p41"/>
          <p:cNvSpPr txBox="1"/>
          <p:nvPr/>
        </p:nvSpPr>
        <p:spPr>
          <a:xfrm>
            <a:off x="1982600" y="872075"/>
            <a:ext cx="524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PROJECT GOALS</a:t>
            </a:r>
            <a:endParaRPr b="1"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5" name="Google Shape;27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FFAB40"/>
                </a:solidFill>
              </a:rPr>
              <a:t>‹#›</a:t>
            </a:fld>
            <a:endParaRPr b="1">
              <a:solidFill>
                <a:srgbClr val="FFAB40"/>
              </a:solidFill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2372550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42"/>
          <p:cNvCxnSpPr/>
          <p:nvPr/>
        </p:nvCxnSpPr>
        <p:spPr>
          <a:xfrm>
            <a:off x="1626425" y="1553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42"/>
          <p:cNvSpPr txBox="1"/>
          <p:nvPr/>
        </p:nvSpPr>
        <p:spPr>
          <a:xfrm>
            <a:off x="1538200" y="155350"/>
            <a:ext cx="69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PLANNED REQUIREMENTS</a:t>
            </a:r>
            <a:endParaRPr/>
          </a:p>
        </p:txBody>
      </p:sp>
      <p:sp>
        <p:nvSpPr>
          <p:cNvPr id="283" name="Google Shape;283;p42"/>
          <p:cNvSpPr txBox="1"/>
          <p:nvPr/>
        </p:nvSpPr>
        <p:spPr>
          <a:xfrm>
            <a:off x="1495000" y="944825"/>
            <a:ext cx="66885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 3 user interface pages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Montserrat"/>
              <a:buChar char="○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Advisor, TA Committee, Admin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Compatible with a cloud environment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Keep track of advisors’ usage history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 drag-drop functionality for TA assignment purposes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85" name="Google Shape;285;p42"/>
          <p:cNvSpPr txBox="1"/>
          <p:nvPr/>
        </p:nvSpPr>
        <p:spPr>
          <a:xfrm>
            <a:off x="2372550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43"/>
          <p:cNvCxnSpPr/>
          <p:nvPr/>
        </p:nvCxnSpPr>
        <p:spPr>
          <a:xfrm>
            <a:off x="1626425" y="1553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1" name="Google Shape;291;p43"/>
          <p:cNvSpPr txBox="1"/>
          <p:nvPr/>
        </p:nvSpPr>
        <p:spPr>
          <a:xfrm>
            <a:off x="1538200" y="155350"/>
            <a:ext cx="737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DELIVERED</a:t>
            </a:r>
            <a:r>
              <a:rPr lang="en"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REQUIREMENTS</a:t>
            </a:r>
            <a:endParaRPr/>
          </a:p>
        </p:txBody>
      </p:sp>
      <p:sp>
        <p:nvSpPr>
          <p:cNvPr id="292" name="Google Shape;292;p43"/>
          <p:cNvSpPr txBox="1"/>
          <p:nvPr/>
        </p:nvSpPr>
        <p:spPr>
          <a:xfrm>
            <a:off x="1626425" y="944825"/>
            <a:ext cx="65571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✓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 3 user interface pages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✓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 ExtraBold"/>
              <a:buChar char="✓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Compatible </a:t>
            </a: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with a c</a:t>
            </a: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loud environment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"/>
              <a:buChar char="✓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Keep track of </a:t>
            </a: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advisors’ usage history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"/>
              <a:buChar char="✓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 drag-drop functionality for TA assignment purposes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94" name="Google Shape;294;p43"/>
          <p:cNvSpPr txBox="1"/>
          <p:nvPr/>
        </p:nvSpPr>
        <p:spPr>
          <a:xfrm>
            <a:off x="2372550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44"/>
          <p:cNvCxnSpPr/>
          <p:nvPr/>
        </p:nvCxnSpPr>
        <p:spPr>
          <a:xfrm>
            <a:off x="2176050" y="2910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0" name="Google Shape;300;p44"/>
          <p:cNvSpPr txBox="1"/>
          <p:nvPr/>
        </p:nvSpPr>
        <p:spPr>
          <a:xfrm>
            <a:off x="2041650" y="222475"/>
            <a:ext cx="530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BONUS FEATURES </a:t>
            </a:r>
            <a:endParaRPr sz="2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(By high to low priority)</a:t>
            </a:r>
            <a:endParaRPr sz="2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2041650" y="1269175"/>
            <a:ext cx="5561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250"/>
              <a:buFont typeface="Montserrat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Upload semester class schedule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Locking TA Committee interface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Font typeface="Montserrat"/>
              <a:buChar char="●"/>
            </a:pP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</a:t>
            </a:r>
            <a:r>
              <a:rPr lang="en" sz="22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group” feature for TA Committee</a:t>
            </a:r>
            <a:endParaRPr sz="22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03" name="Google Shape;303;p44"/>
          <p:cNvSpPr txBox="1"/>
          <p:nvPr/>
        </p:nvSpPr>
        <p:spPr>
          <a:xfrm>
            <a:off x="2372550" y="4769650"/>
            <a:ext cx="66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eTA (Team 307) | TA Allocation Algorithm Implementation | CSE Department UC Merced |</a:t>
            </a:r>
            <a:endParaRPr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